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76" r:id="rId1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0F68"/>
    <a:srgbClr val="F81C80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4" autoAdjust="0"/>
    <p:restoredTop sz="94660"/>
  </p:normalViewPr>
  <p:slideViewPr>
    <p:cSldViewPr snapToGrid="0">
      <p:cViewPr>
        <p:scale>
          <a:sx n="70" d="100"/>
          <a:sy n="70" d="100"/>
        </p:scale>
        <p:origin x="-930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67B28B3E-7BA3-4B4C-AA41-321F3BF29900}" type="datetime1">
              <a:rPr lang="zh-CN" altLang="en-US"/>
              <a:pPr/>
              <a:t>2017/1/9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单击此处编辑母版文本样式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第二级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第三级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第四级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FA26D1D0-70A3-4E89-BC96-6F60BE34D181}" type="slidenum">
              <a:rPr lang="zh-CN" altLang="en-US"/>
              <a:pPr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61763809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F293D1-5E7A-46F3-A8FE-45AFDE543193}" type="datetime1">
              <a:rPr lang="zh-CN" altLang="en-US"/>
              <a:pPr/>
              <a:t>2017/1/9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716CA-8E3A-42E5-A94B-C4991AA45C0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2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F293D1-5E7A-46F3-A8FE-45AFDE543193}" type="datetime1">
              <a:rPr lang="zh-CN" altLang="en-US"/>
              <a:pPr/>
              <a:t>2017/1/9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56CED-AD86-4908-B955-E64B3734E8A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1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F293D1-5E7A-46F3-A8FE-45AFDE543193}" type="datetime1">
              <a:rPr lang="zh-CN" altLang="en-US"/>
              <a:pPr/>
              <a:t>2017/1/9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0BE63-F685-4F3D-9DDC-52C471198B7C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07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24A51DFD-EA92-4E82-9246-EFDF8688DEDC}" type="slidenum">
              <a:rPr lang="zh-CN" altLang="en-US"/>
              <a:pPr/>
              <a:t>‹#›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53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24A51DFD-EA92-4E82-9246-EFDF8688DEDC}" type="slidenum">
              <a:rPr lang="zh-CN" altLang="en-US"/>
              <a:pPr/>
              <a:t>‹#›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1048786" y="2252279"/>
            <a:ext cx="2880000" cy="2880000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4"/>
          </p:nvPr>
        </p:nvSpPr>
        <p:spPr>
          <a:xfrm>
            <a:off x="4657649" y="2252279"/>
            <a:ext cx="2880000" cy="2880000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5"/>
          </p:nvPr>
        </p:nvSpPr>
        <p:spPr>
          <a:xfrm>
            <a:off x="8266513" y="2252279"/>
            <a:ext cx="2880000" cy="2880000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65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F293D1-5E7A-46F3-A8FE-45AFDE543193}" type="datetime1">
              <a:rPr lang="zh-CN" altLang="en-US"/>
              <a:pPr/>
              <a:t>2017/1/9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D7DAF-7895-404B-ADFF-7E9A7006076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9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F293D1-5E7A-46F3-A8FE-45AFDE543193}" type="datetime1">
              <a:rPr lang="zh-CN" altLang="en-US"/>
              <a:pPr/>
              <a:t>2017/1/9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E37E5-B25D-4B47-9C14-CFD317A5EDBA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6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F293D1-5E7A-46F3-A8FE-45AFDE543193}" type="datetime1">
              <a:rPr lang="zh-CN" altLang="en-US"/>
              <a:pPr/>
              <a:t>2017/1/9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915C8-C790-42B4-A6D1-E8B01F4CDC39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1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F293D1-5E7A-46F3-A8FE-45AFDE543193}" type="datetime1">
              <a:rPr lang="zh-CN" altLang="en-US"/>
              <a:pPr/>
              <a:t>2017/1/9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9DF06-2F7C-41EF-AFFE-862D2869A704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8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F293D1-5E7A-46F3-A8FE-45AFDE543193}" type="datetime1">
              <a:rPr lang="zh-CN" altLang="en-US"/>
              <a:pPr/>
              <a:t>2017/1/9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A35F0-F34C-4DF0-BBAF-108228945EC2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F293D1-5E7A-46F3-A8FE-45AFDE543193}" type="datetime1">
              <a:rPr lang="zh-CN" altLang="en-US"/>
              <a:pPr/>
              <a:t>2017/1/9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398F6-0165-4E54-B421-A646085A22C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3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F293D1-5E7A-46F3-A8FE-45AFDE543193}" type="datetime1">
              <a:rPr lang="zh-CN" altLang="en-US"/>
              <a:pPr/>
              <a:t>2017/1/9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B6591-946A-4298-B4E9-AE86FAC2CE44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5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F293D1-5E7A-46F3-A8FE-45AFDE543193}" type="datetime1">
              <a:rPr lang="zh-CN" altLang="en-US"/>
              <a:pPr/>
              <a:t>2017/1/9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09420-CEBB-4417-A8D3-AC124D55E9B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4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 Light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方正兰亭粗黑_GBK" charset="-122"/>
              </a:rPr>
              <a:t>单击此处编辑母版文本样式</a:t>
            </a:r>
          </a:p>
          <a:p>
            <a:pPr lvl="1"/>
            <a:r>
              <a:rPr lang="zh-CN" smtClean="0">
                <a:sym typeface="方正兰亭粗黑_GBK" charset="-122"/>
              </a:rPr>
              <a:t>第二级</a:t>
            </a:r>
          </a:p>
          <a:p>
            <a:pPr lvl="2"/>
            <a:r>
              <a:rPr lang="zh-CN" smtClean="0">
                <a:sym typeface="方正兰亭粗黑_GBK" charset="-122"/>
              </a:rPr>
              <a:t>第三级</a:t>
            </a:r>
          </a:p>
          <a:p>
            <a:pPr lvl="3"/>
            <a:r>
              <a:rPr lang="zh-CN" smtClean="0">
                <a:sym typeface="方正兰亭粗黑_GBK" charset="-122"/>
              </a:rPr>
              <a:t>第四级</a:t>
            </a:r>
          </a:p>
          <a:p>
            <a:pPr lvl="4"/>
            <a:r>
              <a:rPr lang="zh-CN" smtClean="0">
                <a:sym typeface="方正兰亭粗黑_GBK" charset="-122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9F293D1-5E7A-46F3-A8FE-45AFDE543193}" type="datetime1">
              <a:rPr lang="zh-CN" altLang="en-US"/>
              <a:pPr/>
              <a:t>2017/1/9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42B399E-C3B3-4598-933D-07E28CC878E2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方正兰亭粗黑_GBK" charset="-122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方正兰亭粗黑_GBK" charset="-122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方正兰亭粗黑_GBK" charset="-122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方正兰亭粗黑_GBK" charset="-122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方正兰亭粗黑_GBK" charset="-122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方正兰亭粗黑_GBK" charset="-122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方正兰亭粗黑_GBK" charset="-122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方正兰亭粗黑_GBK" charset="-122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方正兰亭粗黑_GBK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CAF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075" name="任意多边形 11"/>
          <p:cNvSpPr>
            <a:spLocks noChangeArrowheads="1"/>
          </p:cNvSpPr>
          <p:nvPr/>
        </p:nvSpPr>
        <p:spPr bwMode="auto">
          <a:xfrm rot="5400000">
            <a:off x="1333500" y="-1397000"/>
            <a:ext cx="7008813" cy="9675813"/>
          </a:xfrm>
          <a:custGeom>
            <a:avLst/>
            <a:gdLst>
              <a:gd name="T0" fmla="*/ 10588 w 1511970"/>
              <a:gd name="T1" fmla="*/ 1174642 h 1174642"/>
              <a:gd name="T2" fmla="*/ 10591 w 1511970"/>
              <a:gd name="T3" fmla="*/ 1174637 h 1174642"/>
              <a:gd name="T4" fmla="*/ 10591 w 1511970"/>
              <a:gd name="T5" fmla="*/ 665680 h 1174642"/>
              <a:gd name="T6" fmla="*/ 0 w 1511970"/>
              <a:gd name="T7" fmla="*/ 677726 h 1174642"/>
              <a:gd name="T8" fmla="*/ 728441 w 1511970"/>
              <a:gd name="T9" fmla="*/ 0 h 1174642"/>
              <a:gd name="T10" fmla="*/ 1511970 w 1511970"/>
              <a:gd name="T11" fmla="*/ 507190 h 1174642"/>
              <a:gd name="T12" fmla="*/ 1508316 w 1511970"/>
              <a:gd name="T13" fmla="*/ 503043 h 1174642"/>
              <a:gd name="T14" fmla="*/ 1508315 w 1511970"/>
              <a:gd name="T15" fmla="*/ 1174641 h 1174642"/>
              <a:gd name="T16" fmla="*/ 1508315 w 1511970"/>
              <a:gd name="T17" fmla="*/ 1174641 h 1174642"/>
              <a:gd name="T18" fmla="*/ 1508315 w 1511970"/>
              <a:gd name="T19" fmla="*/ 1174642 h 1174642"/>
              <a:gd name="T20" fmla="*/ 10588 w 1511970"/>
              <a:gd name="T21" fmla="*/ 1174642 h 11746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11970"/>
              <a:gd name="T34" fmla="*/ 0 h 1174642"/>
              <a:gd name="T35" fmla="*/ 1511970 w 1511970"/>
              <a:gd name="T36" fmla="*/ 1174642 h 11746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11970" h="1174642">
                <a:moveTo>
                  <a:pt x="10588" y="1174642"/>
                </a:moveTo>
                <a:cubicBezTo>
                  <a:pt x="10589" y="1174640"/>
                  <a:pt x="10590" y="1174639"/>
                  <a:pt x="10591" y="1174637"/>
                </a:cubicBezTo>
                <a:cubicBezTo>
                  <a:pt x="11739" y="1104805"/>
                  <a:pt x="9443" y="735512"/>
                  <a:pt x="10591" y="665680"/>
                </a:cubicBezTo>
                <a:lnTo>
                  <a:pt x="0" y="677726"/>
                </a:lnTo>
                <a:lnTo>
                  <a:pt x="728441" y="0"/>
                </a:lnTo>
                <a:lnTo>
                  <a:pt x="1511970" y="507190"/>
                </a:lnTo>
                <a:lnTo>
                  <a:pt x="1508316" y="503043"/>
                </a:lnTo>
                <a:cubicBezTo>
                  <a:pt x="1508316" y="726909"/>
                  <a:pt x="1508315" y="950775"/>
                  <a:pt x="1508315" y="1174641"/>
                </a:cubicBezTo>
                <a:lnTo>
                  <a:pt x="1508315" y="1174641"/>
                </a:lnTo>
                <a:lnTo>
                  <a:pt x="1508315" y="1174642"/>
                </a:lnTo>
                <a:lnTo>
                  <a:pt x="10588" y="1174642"/>
                </a:lnTo>
                <a:close/>
              </a:path>
            </a:pathLst>
          </a:cu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076" name="TextBox 12"/>
          <p:cNvSpPr>
            <a:spLocks noChangeArrowheads="1"/>
          </p:cNvSpPr>
          <p:nvPr/>
        </p:nvSpPr>
        <p:spPr bwMode="auto">
          <a:xfrm>
            <a:off x="949778" y="2315411"/>
            <a:ext cx="79200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7063"/>
            <a:r>
              <a:rPr lang="zh-CN" altLang="en-US" sz="5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上海市医院协会</a:t>
            </a:r>
            <a:endParaRPr lang="en-US" altLang="zh-CN" sz="5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r>
              <a:rPr lang="zh-CN" altLang="en-US" sz="5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网站新功能使用说明</a:t>
            </a:r>
          </a:p>
        </p:txBody>
      </p:sp>
      <p:sp>
        <p:nvSpPr>
          <p:cNvPr id="3081" name="Oval 1"/>
          <p:cNvSpPr>
            <a:spLocks noChangeArrowheads="1"/>
          </p:cNvSpPr>
          <p:nvPr/>
        </p:nvSpPr>
        <p:spPr bwMode="auto">
          <a:xfrm>
            <a:off x="4259263" y="4351338"/>
            <a:ext cx="4240212" cy="1601787"/>
          </a:xfrm>
          <a:custGeom>
            <a:avLst/>
            <a:gdLst>
              <a:gd name="T0" fmla="*/ 245299 w 4239998"/>
              <a:gd name="T1" fmla="*/ 254963 h 1601996"/>
              <a:gd name="T2" fmla="*/ 2391408 w 4239998"/>
              <a:gd name="T3" fmla="*/ 22950 h 1601996"/>
              <a:gd name="T4" fmla="*/ 1227937 w 4239998"/>
              <a:gd name="T5" fmla="*/ 1128420 h 1601996"/>
              <a:gd name="T6" fmla="*/ 3053325 w 4239998"/>
              <a:gd name="T7" fmla="*/ 718986 h 1601996"/>
              <a:gd name="T8" fmla="*/ 2573379 w 4239998"/>
              <a:gd name="T9" fmla="*/ 1564010 h 1601996"/>
              <a:gd name="T10" fmla="*/ 4239998 w 4239998"/>
              <a:gd name="T11" fmla="*/ 1601996 h 16019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39998"/>
              <a:gd name="T19" fmla="*/ 0 h 1601996"/>
              <a:gd name="T20" fmla="*/ 4239998 w 4239998"/>
              <a:gd name="T21" fmla="*/ 1601996 h 16019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方正兰亭粗黑_GBK" charset="-122"/>
              <a:ea typeface="方正兰亭粗黑_GBK" charset="-122"/>
              <a:sym typeface="方正兰亭粗黑_GBK" charset="-122"/>
            </a:endParaRPr>
          </a:p>
        </p:txBody>
      </p:sp>
      <p:grpSp>
        <p:nvGrpSpPr>
          <p:cNvPr id="3082" name="Group 69"/>
          <p:cNvGrpSpPr>
            <a:grpSpLocks/>
          </p:cNvGrpSpPr>
          <p:nvPr/>
        </p:nvGrpSpPr>
        <p:grpSpPr bwMode="auto">
          <a:xfrm rot="18600000">
            <a:off x="7546182" y="3667919"/>
            <a:ext cx="5453062" cy="431800"/>
            <a:chOff x="0" y="0"/>
            <a:chExt cx="6705601" cy="531495"/>
          </a:xfrm>
        </p:grpSpPr>
        <p:sp>
          <p:nvSpPr>
            <p:cNvPr id="3083" name="Rounded Rectangle 70"/>
            <p:cNvSpPr>
              <a:spLocks noChangeArrowheads="1"/>
            </p:cNvSpPr>
            <p:nvPr/>
          </p:nvSpPr>
          <p:spPr bwMode="auto"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999">
                  <a:srgbClr val="FFFFFF"/>
                </a:gs>
                <a:gs pos="100000">
                  <a:srgbClr val="7F7F7F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3084" name="Isosceles Triangle 12"/>
            <p:cNvSpPr>
              <a:spLocks noChangeArrowheads="1"/>
            </p:cNvSpPr>
            <p:nvPr/>
          </p:nvSpPr>
          <p:spPr bwMode="auto">
            <a:xfrm rot="16200000">
              <a:off x="128132" y="92181"/>
              <a:ext cx="81170" cy="337433"/>
            </a:xfrm>
            <a:custGeom>
              <a:avLst/>
              <a:gdLst>
                <a:gd name="T0" fmla="*/ 0 w 64009"/>
                <a:gd name="T1" fmla="*/ 0 h 266094"/>
                <a:gd name="T2" fmla="*/ 64009 w 64009"/>
                <a:gd name="T3" fmla="*/ 266094 h 266094"/>
              </a:gdLst>
              <a:ahLst/>
              <a:cxnLst/>
              <a:rect l="T0" t="T1" r="T2" b="T3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close/>
                </a:path>
              </a:pathLst>
            </a:custGeom>
            <a:gradFill rotWithShape="1">
              <a:gsLst>
                <a:gs pos="0">
                  <a:srgbClr val="262626"/>
                </a:gs>
                <a:gs pos="35999">
                  <a:srgbClr val="7F7F7F"/>
                </a:gs>
                <a:gs pos="64999">
                  <a:srgbClr val="FFFFFF"/>
                </a:gs>
                <a:gs pos="79999">
                  <a:srgbClr val="FFFFFF"/>
                </a:gs>
                <a:gs pos="100000">
                  <a:srgbClr val="262626"/>
                </a:gs>
              </a:gsLst>
              <a:lin ang="0" scaled="1"/>
            </a:gradFill>
            <a:ln w="9525" cap="flat" cmpd="sng">
              <a:solidFill>
                <a:srgbClr val="7F7F7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3085" name="Rounded Rectangle 72"/>
            <p:cNvSpPr>
              <a:spLocks noChangeArrowheads="1"/>
            </p:cNvSpPr>
            <p:nvPr/>
          </p:nvSpPr>
          <p:spPr bwMode="auto"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chemeClr val="bg1"/>
            </a:solidFill>
            <a:ln w="12700" cap="flat" cmpd="sng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3086" name="Isosceles Triangle 24"/>
            <p:cNvSpPr>
              <a:spLocks noChangeArrowheads="1"/>
            </p:cNvSpPr>
            <p:nvPr/>
          </p:nvSpPr>
          <p:spPr bwMode="auto">
            <a:xfrm rot="16200000">
              <a:off x="259015" y="-79428"/>
              <a:ext cx="463820" cy="680652"/>
            </a:xfrm>
            <a:custGeom>
              <a:avLst/>
              <a:gdLst>
                <a:gd name="T0" fmla="*/ 0 w 365760"/>
                <a:gd name="T1" fmla="*/ 0 h 536750"/>
                <a:gd name="T2" fmla="*/ 365760 w 365760"/>
                <a:gd name="T3" fmla="*/ 536750 h 536750"/>
              </a:gdLst>
              <a:ahLst/>
              <a:cxnLst/>
              <a:rect l="T0" t="T1" r="T2" b="T3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close/>
                </a:path>
              </a:pathLst>
            </a:custGeom>
            <a:gradFill rotWithShape="1">
              <a:gsLst>
                <a:gs pos="0">
                  <a:srgbClr val="7F7F7F"/>
                </a:gs>
                <a:gs pos="50000">
                  <a:srgbClr val="D8D8D8"/>
                </a:gs>
                <a:gs pos="100000">
                  <a:srgbClr val="7F7F7F"/>
                </a:gs>
              </a:gsLst>
              <a:lin ang="10800000" scaled="1"/>
            </a:gradFill>
            <a:ln w="3175" cap="flat" cmpd="sng">
              <a:solidFill>
                <a:srgbClr val="7F7F7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3087" name="Freeform 74"/>
            <p:cNvSpPr>
              <a:spLocks noChangeAspect="1" noChangeArrowheads="1"/>
            </p:cNvSpPr>
            <p:nvPr/>
          </p:nvSpPr>
          <p:spPr bwMode="auto">
            <a:xfrm>
              <a:off x="3165774" y="0"/>
              <a:ext cx="3363053" cy="521797"/>
            </a:xfrm>
            <a:custGeom>
              <a:avLst/>
              <a:gdLst>
                <a:gd name="T0" fmla="*/ 3065 w 3084"/>
                <a:gd name="T1" fmla="*/ 68 h 476"/>
                <a:gd name="T2" fmla="*/ 3064 w 3084"/>
                <a:gd name="T3" fmla="*/ 414 h 476"/>
                <a:gd name="T4" fmla="*/ 2791 w 3084"/>
                <a:gd name="T5" fmla="*/ 458 h 476"/>
                <a:gd name="T6" fmla="*/ 208 w 3084"/>
                <a:gd name="T7" fmla="*/ 456 h 476"/>
                <a:gd name="T8" fmla="*/ 0 w 3084"/>
                <a:gd name="T9" fmla="*/ 476 h 476"/>
                <a:gd name="T10" fmla="*/ 0 w 3084"/>
                <a:gd name="T11" fmla="*/ 0 h 476"/>
                <a:gd name="T12" fmla="*/ 219 w 3084"/>
                <a:gd name="T13" fmla="*/ 28 h 476"/>
                <a:gd name="T14" fmla="*/ 2786 w 3084"/>
                <a:gd name="T15" fmla="*/ 43 h 476"/>
                <a:gd name="T16" fmla="*/ 3065 w 3084"/>
                <a:gd name="T17" fmla="*/ 68 h 4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84"/>
                <a:gd name="T28" fmla="*/ 0 h 476"/>
                <a:gd name="T29" fmla="*/ 3084 w 3084"/>
                <a:gd name="T30" fmla="*/ 476 h 4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/>
            </a:solidFill>
            <a:ln w="12700" cap="flat" cmpd="sng">
              <a:solidFill>
                <a:srgbClr val="EE0F68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3088" name="Rectangle 75"/>
            <p:cNvSpPr>
              <a:spLocks noChangeArrowheads="1"/>
            </p:cNvSpPr>
            <p:nvPr/>
          </p:nvSpPr>
          <p:spPr bwMode="auto"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3089" name="Rounded Rectangle 76"/>
            <p:cNvSpPr>
              <a:spLocks noChangeArrowheads="1"/>
            </p:cNvSpPr>
            <p:nvPr/>
          </p:nvSpPr>
          <p:spPr bwMode="auto"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3090" name="Rounded Rectangle 77"/>
            <p:cNvSpPr>
              <a:spLocks noChangeArrowheads="1"/>
            </p:cNvSpPr>
            <p:nvPr/>
          </p:nvSpPr>
          <p:spPr bwMode="auto"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3091" name="Rounded Rectangle 78"/>
            <p:cNvSpPr>
              <a:spLocks noChangeArrowheads="1"/>
            </p:cNvSpPr>
            <p:nvPr/>
          </p:nvSpPr>
          <p:spPr bwMode="auto"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grpSp>
          <p:nvGrpSpPr>
            <p:cNvPr id="3092" name="Group 79"/>
            <p:cNvGrpSpPr>
              <a:grpSpLocks/>
            </p:cNvGrpSpPr>
            <p:nvPr/>
          </p:nvGrpSpPr>
          <p:grpSpPr bwMode="auto">
            <a:xfrm>
              <a:off x="4767243" y="256179"/>
              <a:ext cx="1511430" cy="55158"/>
              <a:chOff x="0" y="0"/>
              <a:chExt cx="1706048" cy="55158"/>
            </a:xfrm>
          </p:grpSpPr>
          <p:sp>
            <p:nvSpPr>
              <p:cNvPr id="3093" name="Straight Connector 80"/>
              <p:cNvSpPr>
                <a:spLocks noChangeShapeType="1"/>
              </p:cNvSpPr>
              <p:nvPr/>
            </p:nvSpPr>
            <p:spPr bwMode="auto">
              <a:xfrm>
                <a:off x="0" y="55158"/>
                <a:ext cx="1706048" cy="1"/>
              </a:xfrm>
              <a:prstGeom prst="line">
                <a:avLst/>
              </a:prstGeom>
              <a:noFill/>
              <a:ln w="19050" cap="rnd" cmpd="sng">
                <a:solidFill>
                  <a:srgbClr val="7F7F7F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4" name="Straight Connector 81"/>
              <p:cNvSpPr>
                <a:spLocks noChangeShapeType="1"/>
              </p:cNvSpPr>
              <p:nvPr/>
            </p:nvSpPr>
            <p:spPr bwMode="auto">
              <a:xfrm>
                <a:off x="0" y="0"/>
                <a:ext cx="1706048" cy="1"/>
              </a:xfrm>
              <a:prstGeom prst="line">
                <a:avLst/>
              </a:prstGeom>
              <a:noFill/>
              <a:ln w="19050" cap="rnd" cmpd="sng">
                <a:solidFill>
                  <a:srgbClr val="7F7F7F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B71A-A96C-4939-BB99-20F89AF7A465}" type="slidenum">
              <a:rPr lang="zh-CN" altLang="en-US"/>
              <a:pPr/>
              <a:t>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1506" name="矩形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CAF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1507" name="任意多边形 11"/>
          <p:cNvSpPr>
            <a:spLocks noChangeArrowheads="1"/>
          </p:cNvSpPr>
          <p:nvPr/>
        </p:nvSpPr>
        <p:spPr bwMode="auto">
          <a:xfrm rot="5400000">
            <a:off x="1475581" y="-1539081"/>
            <a:ext cx="7008813" cy="9959975"/>
          </a:xfrm>
          <a:custGeom>
            <a:avLst/>
            <a:gdLst>
              <a:gd name="T0" fmla="*/ 10588 w 1511970"/>
              <a:gd name="T1" fmla="*/ 1174642 h 1174642"/>
              <a:gd name="T2" fmla="*/ 10591 w 1511970"/>
              <a:gd name="T3" fmla="*/ 1174637 h 1174642"/>
              <a:gd name="T4" fmla="*/ 10591 w 1511970"/>
              <a:gd name="T5" fmla="*/ 665680 h 1174642"/>
              <a:gd name="T6" fmla="*/ 0 w 1511970"/>
              <a:gd name="T7" fmla="*/ 677726 h 1174642"/>
              <a:gd name="T8" fmla="*/ 728441 w 1511970"/>
              <a:gd name="T9" fmla="*/ 0 h 1174642"/>
              <a:gd name="T10" fmla="*/ 1511970 w 1511970"/>
              <a:gd name="T11" fmla="*/ 507190 h 1174642"/>
              <a:gd name="T12" fmla="*/ 1508316 w 1511970"/>
              <a:gd name="T13" fmla="*/ 503043 h 1174642"/>
              <a:gd name="T14" fmla="*/ 1508315 w 1511970"/>
              <a:gd name="T15" fmla="*/ 1174641 h 1174642"/>
              <a:gd name="T16" fmla="*/ 1508315 w 1511970"/>
              <a:gd name="T17" fmla="*/ 1174641 h 1174642"/>
              <a:gd name="T18" fmla="*/ 1508315 w 1511970"/>
              <a:gd name="T19" fmla="*/ 1174642 h 1174642"/>
              <a:gd name="T20" fmla="*/ 10588 w 1511970"/>
              <a:gd name="T21" fmla="*/ 1174642 h 11746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11970"/>
              <a:gd name="T34" fmla="*/ 0 h 1174642"/>
              <a:gd name="T35" fmla="*/ 1511970 w 1511970"/>
              <a:gd name="T36" fmla="*/ 1174642 h 11746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11970" h="1174642">
                <a:moveTo>
                  <a:pt x="10588" y="1174642"/>
                </a:moveTo>
                <a:cubicBezTo>
                  <a:pt x="10589" y="1174640"/>
                  <a:pt x="10590" y="1174639"/>
                  <a:pt x="10591" y="1174637"/>
                </a:cubicBezTo>
                <a:cubicBezTo>
                  <a:pt x="11739" y="1104805"/>
                  <a:pt x="9443" y="735512"/>
                  <a:pt x="10591" y="665680"/>
                </a:cubicBezTo>
                <a:lnTo>
                  <a:pt x="0" y="677726"/>
                </a:lnTo>
                <a:lnTo>
                  <a:pt x="728441" y="0"/>
                </a:lnTo>
                <a:lnTo>
                  <a:pt x="1511970" y="507190"/>
                </a:lnTo>
                <a:lnTo>
                  <a:pt x="1508316" y="503043"/>
                </a:lnTo>
                <a:cubicBezTo>
                  <a:pt x="1508316" y="726909"/>
                  <a:pt x="1508315" y="950775"/>
                  <a:pt x="1508315" y="1174641"/>
                </a:cubicBezTo>
                <a:lnTo>
                  <a:pt x="1508315" y="1174641"/>
                </a:lnTo>
                <a:lnTo>
                  <a:pt x="1508315" y="1174642"/>
                </a:lnTo>
                <a:lnTo>
                  <a:pt x="10588" y="1174642"/>
                </a:lnTo>
                <a:close/>
              </a:path>
            </a:pathLst>
          </a:cu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1508" name="TextBox 12"/>
          <p:cNvSpPr>
            <a:spLocks noChangeArrowheads="1"/>
          </p:cNvSpPr>
          <p:nvPr/>
        </p:nvSpPr>
        <p:spPr bwMode="auto">
          <a:xfrm>
            <a:off x="1055048" y="2647950"/>
            <a:ext cx="8307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Thank </a:t>
            </a:r>
            <a:r>
              <a:rPr lang="en-US" sz="5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you</a:t>
            </a:r>
            <a:endParaRPr lang="zh-CN" altLang="en-US" sz="5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1513" name="Oval 1"/>
          <p:cNvSpPr>
            <a:spLocks noChangeArrowheads="1"/>
          </p:cNvSpPr>
          <p:nvPr/>
        </p:nvSpPr>
        <p:spPr bwMode="auto">
          <a:xfrm>
            <a:off x="4259263" y="4351338"/>
            <a:ext cx="4240212" cy="1601787"/>
          </a:xfrm>
          <a:custGeom>
            <a:avLst/>
            <a:gdLst>
              <a:gd name="T0" fmla="*/ 245299 w 4239998"/>
              <a:gd name="T1" fmla="*/ 254963 h 1601996"/>
              <a:gd name="T2" fmla="*/ 2391408 w 4239998"/>
              <a:gd name="T3" fmla="*/ 22950 h 1601996"/>
              <a:gd name="T4" fmla="*/ 1227937 w 4239998"/>
              <a:gd name="T5" fmla="*/ 1128420 h 1601996"/>
              <a:gd name="T6" fmla="*/ 3053325 w 4239998"/>
              <a:gd name="T7" fmla="*/ 718986 h 1601996"/>
              <a:gd name="T8" fmla="*/ 2573379 w 4239998"/>
              <a:gd name="T9" fmla="*/ 1564010 h 1601996"/>
              <a:gd name="T10" fmla="*/ 4239998 w 4239998"/>
              <a:gd name="T11" fmla="*/ 1601996 h 16019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39998"/>
              <a:gd name="T19" fmla="*/ 0 h 1601996"/>
              <a:gd name="T20" fmla="*/ 4239998 w 4239998"/>
              <a:gd name="T21" fmla="*/ 1601996 h 16019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方正兰亭粗黑_GBK" charset="-122"/>
              <a:ea typeface="方正兰亭粗黑_GBK" charset="-122"/>
              <a:sym typeface="方正兰亭粗黑_GBK" charset="-122"/>
            </a:endParaRPr>
          </a:p>
        </p:txBody>
      </p:sp>
      <p:grpSp>
        <p:nvGrpSpPr>
          <p:cNvPr id="21514" name="Group 69"/>
          <p:cNvGrpSpPr>
            <a:grpSpLocks/>
          </p:cNvGrpSpPr>
          <p:nvPr/>
        </p:nvGrpSpPr>
        <p:grpSpPr bwMode="auto">
          <a:xfrm rot="18600000">
            <a:off x="7546182" y="3667919"/>
            <a:ext cx="5453062" cy="431800"/>
            <a:chOff x="0" y="0"/>
            <a:chExt cx="6705601" cy="531495"/>
          </a:xfrm>
        </p:grpSpPr>
        <p:sp>
          <p:nvSpPr>
            <p:cNvPr id="21515" name="Rounded Rectangle 70"/>
            <p:cNvSpPr>
              <a:spLocks noChangeArrowheads="1"/>
            </p:cNvSpPr>
            <p:nvPr/>
          </p:nvSpPr>
          <p:spPr bwMode="auto"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999">
                  <a:srgbClr val="FFFFFF"/>
                </a:gs>
                <a:gs pos="100000">
                  <a:srgbClr val="7F7F7F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21516" name="Isosceles Triangle 12"/>
            <p:cNvSpPr>
              <a:spLocks noChangeArrowheads="1"/>
            </p:cNvSpPr>
            <p:nvPr/>
          </p:nvSpPr>
          <p:spPr bwMode="auto">
            <a:xfrm rot="16200000">
              <a:off x="128132" y="92181"/>
              <a:ext cx="81170" cy="337433"/>
            </a:xfrm>
            <a:custGeom>
              <a:avLst/>
              <a:gdLst>
                <a:gd name="T0" fmla="*/ 0 w 64009"/>
                <a:gd name="T1" fmla="*/ 0 h 266094"/>
                <a:gd name="T2" fmla="*/ 64009 w 64009"/>
                <a:gd name="T3" fmla="*/ 266094 h 266094"/>
              </a:gdLst>
              <a:ahLst/>
              <a:cxnLst/>
              <a:rect l="T0" t="T1" r="T2" b="T3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close/>
                </a:path>
              </a:pathLst>
            </a:custGeom>
            <a:gradFill rotWithShape="1">
              <a:gsLst>
                <a:gs pos="0">
                  <a:srgbClr val="262626"/>
                </a:gs>
                <a:gs pos="35999">
                  <a:srgbClr val="7F7F7F"/>
                </a:gs>
                <a:gs pos="64999">
                  <a:srgbClr val="FFFFFF"/>
                </a:gs>
                <a:gs pos="79999">
                  <a:srgbClr val="FFFFFF"/>
                </a:gs>
                <a:gs pos="100000">
                  <a:srgbClr val="262626"/>
                </a:gs>
              </a:gsLst>
              <a:lin ang="0" scaled="1"/>
            </a:gradFill>
            <a:ln w="9525" cap="flat" cmpd="sng">
              <a:solidFill>
                <a:srgbClr val="7F7F7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21517" name="Rounded Rectangle 72"/>
            <p:cNvSpPr>
              <a:spLocks noChangeArrowheads="1"/>
            </p:cNvSpPr>
            <p:nvPr/>
          </p:nvSpPr>
          <p:spPr bwMode="auto"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chemeClr val="bg1"/>
            </a:solidFill>
            <a:ln w="12700" cap="flat" cmpd="sng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21518" name="Isosceles Triangle 24"/>
            <p:cNvSpPr>
              <a:spLocks noChangeArrowheads="1"/>
            </p:cNvSpPr>
            <p:nvPr/>
          </p:nvSpPr>
          <p:spPr bwMode="auto">
            <a:xfrm rot="16200000">
              <a:off x="259015" y="-79428"/>
              <a:ext cx="463820" cy="680652"/>
            </a:xfrm>
            <a:custGeom>
              <a:avLst/>
              <a:gdLst>
                <a:gd name="T0" fmla="*/ 0 w 365760"/>
                <a:gd name="T1" fmla="*/ 0 h 536750"/>
                <a:gd name="T2" fmla="*/ 365760 w 365760"/>
                <a:gd name="T3" fmla="*/ 536750 h 536750"/>
              </a:gdLst>
              <a:ahLst/>
              <a:cxnLst/>
              <a:rect l="T0" t="T1" r="T2" b="T3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close/>
                </a:path>
              </a:pathLst>
            </a:custGeom>
            <a:gradFill rotWithShape="1">
              <a:gsLst>
                <a:gs pos="0">
                  <a:srgbClr val="7F7F7F"/>
                </a:gs>
                <a:gs pos="50000">
                  <a:srgbClr val="D8D8D8"/>
                </a:gs>
                <a:gs pos="100000">
                  <a:srgbClr val="7F7F7F"/>
                </a:gs>
              </a:gsLst>
              <a:lin ang="10800000" scaled="1"/>
            </a:gradFill>
            <a:ln w="3175" cap="flat" cmpd="sng">
              <a:solidFill>
                <a:srgbClr val="7F7F7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21519" name="Freeform 74"/>
            <p:cNvSpPr>
              <a:spLocks noChangeAspect="1" noChangeArrowheads="1"/>
            </p:cNvSpPr>
            <p:nvPr/>
          </p:nvSpPr>
          <p:spPr bwMode="auto">
            <a:xfrm>
              <a:off x="3165774" y="0"/>
              <a:ext cx="3363053" cy="521797"/>
            </a:xfrm>
            <a:custGeom>
              <a:avLst/>
              <a:gdLst>
                <a:gd name="T0" fmla="*/ 3065 w 3084"/>
                <a:gd name="T1" fmla="*/ 68 h 476"/>
                <a:gd name="T2" fmla="*/ 3064 w 3084"/>
                <a:gd name="T3" fmla="*/ 414 h 476"/>
                <a:gd name="T4" fmla="*/ 2791 w 3084"/>
                <a:gd name="T5" fmla="*/ 458 h 476"/>
                <a:gd name="T6" fmla="*/ 208 w 3084"/>
                <a:gd name="T7" fmla="*/ 456 h 476"/>
                <a:gd name="T8" fmla="*/ 0 w 3084"/>
                <a:gd name="T9" fmla="*/ 476 h 476"/>
                <a:gd name="T10" fmla="*/ 0 w 3084"/>
                <a:gd name="T11" fmla="*/ 0 h 476"/>
                <a:gd name="T12" fmla="*/ 219 w 3084"/>
                <a:gd name="T13" fmla="*/ 28 h 476"/>
                <a:gd name="T14" fmla="*/ 2786 w 3084"/>
                <a:gd name="T15" fmla="*/ 43 h 476"/>
                <a:gd name="T16" fmla="*/ 3065 w 3084"/>
                <a:gd name="T17" fmla="*/ 68 h 4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84"/>
                <a:gd name="T28" fmla="*/ 0 h 476"/>
                <a:gd name="T29" fmla="*/ 3084 w 3084"/>
                <a:gd name="T30" fmla="*/ 476 h 4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/>
            </a:solidFill>
            <a:ln w="12700" cap="flat" cmpd="sng">
              <a:solidFill>
                <a:srgbClr val="EE0F68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21520" name="Rectangle 75"/>
            <p:cNvSpPr>
              <a:spLocks noChangeArrowheads="1"/>
            </p:cNvSpPr>
            <p:nvPr/>
          </p:nvSpPr>
          <p:spPr bwMode="auto"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21521" name="Rounded Rectangle 76"/>
            <p:cNvSpPr>
              <a:spLocks noChangeArrowheads="1"/>
            </p:cNvSpPr>
            <p:nvPr/>
          </p:nvSpPr>
          <p:spPr bwMode="auto"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21522" name="Rounded Rectangle 77"/>
            <p:cNvSpPr>
              <a:spLocks noChangeArrowheads="1"/>
            </p:cNvSpPr>
            <p:nvPr/>
          </p:nvSpPr>
          <p:spPr bwMode="auto"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21523" name="Rounded Rectangle 78"/>
            <p:cNvSpPr>
              <a:spLocks noChangeArrowheads="1"/>
            </p:cNvSpPr>
            <p:nvPr/>
          </p:nvSpPr>
          <p:spPr bwMode="auto"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grpSp>
          <p:nvGrpSpPr>
            <p:cNvPr id="21524" name="Group 79"/>
            <p:cNvGrpSpPr>
              <a:grpSpLocks/>
            </p:cNvGrpSpPr>
            <p:nvPr/>
          </p:nvGrpSpPr>
          <p:grpSpPr bwMode="auto">
            <a:xfrm>
              <a:off x="4767243" y="256179"/>
              <a:ext cx="1511430" cy="55158"/>
              <a:chOff x="0" y="0"/>
              <a:chExt cx="1706048" cy="55158"/>
            </a:xfrm>
          </p:grpSpPr>
          <p:sp>
            <p:nvSpPr>
              <p:cNvPr id="21525" name="Straight Connector 80"/>
              <p:cNvSpPr>
                <a:spLocks noChangeShapeType="1"/>
              </p:cNvSpPr>
              <p:nvPr/>
            </p:nvSpPr>
            <p:spPr bwMode="auto">
              <a:xfrm>
                <a:off x="0" y="55158"/>
                <a:ext cx="1706048" cy="1"/>
              </a:xfrm>
              <a:prstGeom prst="line">
                <a:avLst/>
              </a:prstGeom>
              <a:noFill/>
              <a:ln w="19050" cap="rnd" cmpd="sng">
                <a:solidFill>
                  <a:srgbClr val="7F7F7F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6" name="Straight Connector 81"/>
              <p:cNvSpPr>
                <a:spLocks noChangeShapeType="1"/>
              </p:cNvSpPr>
              <p:nvPr/>
            </p:nvSpPr>
            <p:spPr bwMode="auto">
              <a:xfrm>
                <a:off x="0" y="0"/>
                <a:ext cx="1706048" cy="1"/>
              </a:xfrm>
              <a:prstGeom prst="line">
                <a:avLst/>
              </a:prstGeom>
              <a:noFill/>
              <a:ln w="19050" cap="rnd" cmpd="sng">
                <a:solidFill>
                  <a:srgbClr val="7F7F7F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C0E0-DA34-45CA-A21F-F81B8D43E0C9}" type="slidenum">
              <a:rPr lang="zh-CN" altLang="en-US"/>
              <a:pPr/>
              <a:t>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146" name="TextBox 12"/>
          <p:cNvSpPr>
            <a:spLocks noChangeArrowheads="1"/>
          </p:cNvSpPr>
          <p:nvPr/>
        </p:nvSpPr>
        <p:spPr bwMode="auto">
          <a:xfrm>
            <a:off x="261938" y="346075"/>
            <a:ext cx="7920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 smtClean="0">
                <a:solidFill>
                  <a:srgbClr val="EE0F6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用户注册 </a:t>
            </a:r>
            <a:r>
              <a:rPr lang="en-US" altLang="zh-CN" sz="3600" b="1" dirty="0" smtClean="0">
                <a:solidFill>
                  <a:srgbClr val="EE0F6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/ </a:t>
            </a:r>
            <a:r>
              <a:rPr lang="zh-CN" altLang="en-US" sz="3600" b="1" dirty="0" smtClean="0">
                <a:solidFill>
                  <a:srgbClr val="EE0F6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入会申请</a:t>
            </a:r>
            <a:endParaRPr lang="zh-CN" altLang="en-US" sz="3600" b="1" dirty="0">
              <a:solidFill>
                <a:srgbClr val="EE0F68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189" name="矩形 1"/>
          <p:cNvSpPr>
            <a:spLocks noChangeArrowheads="1"/>
          </p:cNvSpPr>
          <p:nvPr/>
        </p:nvSpPr>
        <p:spPr bwMode="auto">
          <a:xfrm>
            <a:off x="0" y="6305550"/>
            <a:ext cx="12192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1" name="灯片编号占位符 4"/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181DE889-C96E-453D-8BAC-49B4A4EEC1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0" y="6305550"/>
            <a:ext cx="12192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4" name="文本框 26"/>
          <p:cNvSpPr>
            <a:spLocks noChangeArrowheads="1"/>
          </p:cNvSpPr>
          <p:nvPr/>
        </p:nvSpPr>
        <p:spPr bwMode="auto">
          <a:xfrm>
            <a:off x="904875" y="1810517"/>
            <a:ext cx="34813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申请注册成为网站普通用户，只需填写简单资料，通过后可使用活动报名、征文投稿和科研基金申报功能。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文本框 27"/>
          <p:cNvSpPr>
            <a:spLocks noChangeArrowheads="1"/>
          </p:cNvSpPr>
          <p:nvPr/>
        </p:nvSpPr>
        <p:spPr bwMode="auto">
          <a:xfrm>
            <a:off x="904875" y="3409043"/>
            <a:ext cx="3481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申请注册成为协会会员，需填写入会相关资料，通过后成为协会会员。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4875" y="144471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E0F68"/>
                </a:solidFill>
                <a:latin typeface="微软雅黑" pitchFamily="34" charset="-122"/>
                <a:ea typeface="微软雅黑" pitchFamily="34" charset="-122"/>
              </a:rPr>
              <a:t>普通用户注册</a:t>
            </a:r>
            <a:endParaRPr lang="zh-CN" altLang="en-US" b="1" dirty="0">
              <a:solidFill>
                <a:srgbClr val="EE0F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4875" y="3005819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E0F68"/>
                </a:solidFill>
                <a:latin typeface="微软雅黑" pitchFamily="34" charset="-122"/>
                <a:ea typeface="微软雅黑" pitchFamily="34" charset="-122"/>
              </a:rPr>
              <a:t>入会申请（单位、企业、个人）</a:t>
            </a:r>
            <a:endParaRPr lang="zh-CN" altLang="en-US" b="1" dirty="0">
              <a:solidFill>
                <a:srgbClr val="EE0F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文本框 27"/>
          <p:cNvSpPr>
            <a:spLocks noChangeArrowheads="1"/>
          </p:cNvSpPr>
          <p:nvPr/>
        </p:nvSpPr>
        <p:spPr bwMode="auto">
          <a:xfrm>
            <a:off x="904875" y="4934645"/>
            <a:ext cx="3481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申请注册成为红十字志愿者，需填写相关资料，通过后成为红十字志愿医疗服务队成员。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4875" y="453142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E0F68"/>
                </a:solidFill>
                <a:latin typeface="微软雅黑" pitchFamily="34" charset="-122"/>
                <a:ea typeface="微软雅黑" pitchFamily="34" charset="-122"/>
              </a:rPr>
              <a:t>红十字志愿者申请</a:t>
            </a:r>
            <a:endParaRPr lang="zh-CN" altLang="en-US" b="1" dirty="0">
              <a:solidFill>
                <a:srgbClr val="EE0F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14391" r="36673" b="21693"/>
          <a:stretch/>
        </p:blipFill>
        <p:spPr bwMode="auto">
          <a:xfrm>
            <a:off x="5403376" y="1567543"/>
            <a:ext cx="6059606" cy="412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虚尾箭头 17"/>
          <p:cNvSpPr/>
          <p:nvPr/>
        </p:nvSpPr>
        <p:spPr bwMode="auto">
          <a:xfrm>
            <a:off x="5254172" y="3207657"/>
            <a:ext cx="1959429" cy="1596572"/>
          </a:xfrm>
          <a:prstGeom prst="stripedRigh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C0E0-DA34-45CA-A21F-F81B8D43E0C9}" type="slidenum">
              <a:rPr lang="zh-CN" altLang="en-US"/>
              <a:pPr/>
              <a:t>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146" name="TextBox 12"/>
          <p:cNvSpPr>
            <a:spLocks noChangeArrowheads="1"/>
          </p:cNvSpPr>
          <p:nvPr/>
        </p:nvSpPr>
        <p:spPr bwMode="auto">
          <a:xfrm>
            <a:off x="261938" y="346075"/>
            <a:ext cx="7920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 smtClean="0">
                <a:solidFill>
                  <a:srgbClr val="EE0F6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用户登录</a:t>
            </a:r>
            <a:endParaRPr lang="zh-CN" altLang="en-US" sz="3600" b="1" dirty="0">
              <a:solidFill>
                <a:srgbClr val="EE0F68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189" name="矩形 1"/>
          <p:cNvSpPr>
            <a:spLocks noChangeArrowheads="1"/>
          </p:cNvSpPr>
          <p:nvPr/>
        </p:nvSpPr>
        <p:spPr bwMode="auto">
          <a:xfrm>
            <a:off x="0" y="6305550"/>
            <a:ext cx="12192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1" name="灯片编号占位符 4"/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181DE889-C96E-453D-8BAC-49B4A4EEC1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0" y="6305550"/>
            <a:ext cx="12192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5541" t="39125" r="70410" b="24015"/>
          <a:stretch>
            <a:fillRect/>
          </a:stretch>
        </p:blipFill>
        <p:spPr bwMode="auto">
          <a:xfrm>
            <a:off x="1886856" y="1683656"/>
            <a:ext cx="3149600" cy="259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5006" t="26062" r="70835" b="36872"/>
          <a:stretch>
            <a:fillRect/>
          </a:stretch>
        </p:blipFill>
        <p:spPr bwMode="auto">
          <a:xfrm>
            <a:off x="8098972" y="2830286"/>
            <a:ext cx="3164114" cy="26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885372" y="174171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EE0F68"/>
                </a:solidFill>
                <a:latin typeface="微软雅黑" pitchFamily="34" charset="-122"/>
                <a:ea typeface="微软雅黑" pitchFamily="34" charset="-122"/>
              </a:rPr>
              <a:t>登录前</a:t>
            </a:r>
            <a:endParaRPr lang="zh-CN" altLang="en-US" sz="2000" dirty="0">
              <a:solidFill>
                <a:srgbClr val="EE0F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5686" y="291668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EE0F68"/>
                </a:solidFill>
                <a:latin typeface="微软雅黑" pitchFamily="34" charset="-122"/>
                <a:ea typeface="微软雅黑" pitchFamily="34" charset="-122"/>
              </a:rPr>
              <a:t>登录后</a:t>
            </a:r>
            <a:endParaRPr lang="zh-CN" altLang="en-US" sz="2000" dirty="0">
              <a:solidFill>
                <a:srgbClr val="EE0F68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C0E0-DA34-45CA-A21F-F81B8D43E0C9}" type="slidenum">
              <a:rPr lang="zh-CN" altLang="en-US"/>
              <a:pPr/>
              <a:t>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146" name="TextBox 12"/>
          <p:cNvSpPr>
            <a:spLocks noChangeArrowheads="1"/>
          </p:cNvSpPr>
          <p:nvPr/>
        </p:nvSpPr>
        <p:spPr bwMode="auto">
          <a:xfrm>
            <a:off x="261938" y="346075"/>
            <a:ext cx="7920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 smtClean="0">
                <a:solidFill>
                  <a:srgbClr val="EE0F6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会员中心</a:t>
            </a:r>
            <a:endParaRPr lang="zh-CN" altLang="en-US" sz="3600" b="1" dirty="0">
              <a:solidFill>
                <a:srgbClr val="EE0F68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189" name="矩形 1"/>
          <p:cNvSpPr>
            <a:spLocks noChangeArrowheads="1"/>
          </p:cNvSpPr>
          <p:nvPr/>
        </p:nvSpPr>
        <p:spPr bwMode="auto">
          <a:xfrm>
            <a:off x="0" y="6305550"/>
            <a:ext cx="12192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1" name="灯片编号占位符 4"/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181DE889-C96E-453D-8BAC-49B4A4EEC1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0" y="6305550"/>
            <a:ext cx="12192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295" t="10913" r="2709" b="17949"/>
          <a:stretch>
            <a:fillRect/>
          </a:stretch>
        </p:blipFill>
        <p:spPr bwMode="auto">
          <a:xfrm>
            <a:off x="1045029" y="1059542"/>
            <a:ext cx="9971314" cy="510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C0E0-DA34-45CA-A21F-F81B8D43E0C9}" type="slidenum">
              <a:rPr lang="zh-CN" altLang="en-US"/>
              <a:pPr/>
              <a:t>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146" name="TextBox 12"/>
          <p:cNvSpPr>
            <a:spLocks noChangeArrowheads="1"/>
          </p:cNvSpPr>
          <p:nvPr/>
        </p:nvSpPr>
        <p:spPr bwMode="auto">
          <a:xfrm>
            <a:off x="261938" y="346075"/>
            <a:ext cx="7920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 smtClean="0">
                <a:solidFill>
                  <a:srgbClr val="EE0F6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会员中心</a:t>
            </a:r>
            <a:endParaRPr lang="zh-CN" altLang="en-US" sz="3600" b="1" dirty="0">
              <a:solidFill>
                <a:srgbClr val="EE0F68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189" name="矩形 1"/>
          <p:cNvSpPr>
            <a:spLocks noChangeArrowheads="1"/>
          </p:cNvSpPr>
          <p:nvPr/>
        </p:nvSpPr>
        <p:spPr bwMode="auto">
          <a:xfrm>
            <a:off x="0" y="6305550"/>
            <a:ext cx="12192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1" name="灯片编号占位符 4"/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181DE889-C96E-453D-8BAC-49B4A4EEC1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0" y="6305550"/>
            <a:ext cx="12192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295" t="10913" r="2709" b="17949"/>
          <a:stretch>
            <a:fillRect/>
          </a:stretch>
        </p:blipFill>
        <p:spPr bwMode="auto">
          <a:xfrm>
            <a:off x="1045029" y="1059542"/>
            <a:ext cx="9971314" cy="510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C0E0-DA34-45CA-A21F-F81B8D43E0C9}" type="slidenum">
              <a:rPr lang="zh-CN" altLang="en-US"/>
              <a:pPr/>
              <a:t>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146" name="TextBox 12"/>
          <p:cNvSpPr>
            <a:spLocks noChangeArrowheads="1"/>
          </p:cNvSpPr>
          <p:nvPr/>
        </p:nvSpPr>
        <p:spPr bwMode="auto">
          <a:xfrm>
            <a:off x="261938" y="346075"/>
            <a:ext cx="7920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 smtClean="0">
                <a:solidFill>
                  <a:srgbClr val="EE0F6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活动报名</a:t>
            </a:r>
            <a:endParaRPr lang="zh-CN" altLang="en-US" sz="3600" b="1" dirty="0">
              <a:solidFill>
                <a:srgbClr val="EE0F68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189" name="矩形 1"/>
          <p:cNvSpPr>
            <a:spLocks noChangeArrowheads="1"/>
          </p:cNvSpPr>
          <p:nvPr/>
        </p:nvSpPr>
        <p:spPr bwMode="auto">
          <a:xfrm>
            <a:off x="0" y="6305550"/>
            <a:ext cx="12192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1" name="灯片编号占位符 4"/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181DE889-C96E-453D-8BAC-49B4A4EEC1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0" y="6305550"/>
            <a:ext cx="12192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4" t="36215" r="31735" b="26587"/>
          <a:stretch/>
        </p:blipFill>
        <p:spPr bwMode="auto">
          <a:xfrm>
            <a:off x="665328" y="1639380"/>
            <a:ext cx="4995080" cy="257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7" t="35583" r="20132" b="15607"/>
          <a:stretch/>
        </p:blipFill>
        <p:spPr bwMode="auto">
          <a:xfrm>
            <a:off x="5989093" y="1555845"/>
            <a:ext cx="5364707" cy="27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40540" r="6225" b="45551"/>
          <a:stretch/>
        </p:blipFill>
        <p:spPr bwMode="auto">
          <a:xfrm>
            <a:off x="508096" y="4899546"/>
            <a:ext cx="10845704" cy="122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6272" y="1168113"/>
            <a:ext cx="5724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在每个报名新闻后都有报名链接，点击后即可填写报名表单。</a:t>
            </a:r>
            <a:endParaRPr 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272" y="4462373"/>
            <a:ext cx="818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点击“我的报名”，即可看到该用户报名的所有信息，每个用户可替其他多个人员报名。</a:t>
            </a:r>
            <a:endParaRPr 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C0E0-DA34-45CA-A21F-F81B8D43E0C9}" type="slidenum">
              <a:rPr lang="zh-CN" altLang="en-US"/>
              <a:pPr/>
              <a:t>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146" name="TextBox 12"/>
          <p:cNvSpPr>
            <a:spLocks noChangeArrowheads="1"/>
          </p:cNvSpPr>
          <p:nvPr/>
        </p:nvSpPr>
        <p:spPr bwMode="auto">
          <a:xfrm>
            <a:off x="261938" y="346075"/>
            <a:ext cx="7920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 smtClean="0">
                <a:solidFill>
                  <a:srgbClr val="EE0F6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征文投稿</a:t>
            </a:r>
            <a:endParaRPr lang="zh-CN" altLang="en-US" sz="3600" b="1" dirty="0">
              <a:solidFill>
                <a:srgbClr val="EE0F68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189" name="矩形 1"/>
          <p:cNvSpPr>
            <a:spLocks noChangeArrowheads="1"/>
          </p:cNvSpPr>
          <p:nvPr/>
        </p:nvSpPr>
        <p:spPr bwMode="auto">
          <a:xfrm>
            <a:off x="0" y="6305550"/>
            <a:ext cx="12192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1" name="灯片编号占位符 4"/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181DE889-C96E-453D-8BAC-49B4A4EEC1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0" y="6305550"/>
            <a:ext cx="12192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4" t="34707" r="31971" b="26349"/>
          <a:stretch/>
        </p:blipFill>
        <p:spPr bwMode="auto">
          <a:xfrm>
            <a:off x="455173" y="3239249"/>
            <a:ext cx="3179928" cy="25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7" t="11768" r="16437" b="2518"/>
          <a:stretch/>
        </p:blipFill>
        <p:spPr bwMode="auto">
          <a:xfrm>
            <a:off x="8010097" y="669925"/>
            <a:ext cx="3671248" cy="382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6" t="43062" r="7489" b="38831"/>
          <a:stretch/>
        </p:blipFill>
        <p:spPr bwMode="auto">
          <a:xfrm>
            <a:off x="4186452" y="4673944"/>
            <a:ext cx="7585878" cy="137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86452" y="2587114"/>
            <a:ext cx="3766783" cy="1768140"/>
          </a:xfrm>
          <a:prstGeom prst="rect">
            <a:avLst/>
          </a:prstGeom>
          <a:solidFill>
            <a:schemeClr val="accent5"/>
          </a:solidFill>
        </p:spPr>
        <p:txBody>
          <a:bodyPr wrap="square" lIns="180000" tIns="144000" rIns="180000" bIns="144000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在每个征文新闻后都有投稿链接，点击后即可填写投稿表单，并上传附件。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sz="16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“我的投稿”，即可看到该用户的所有投稿信息，点击“查看”，可看到具体内容。</a:t>
            </a:r>
            <a:endParaRPr 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3" y="1277843"/>
            <a:ext cx="6076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1676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C0E0-DA34-45CA-A21F-F81B8D43E0C9}" type="slidenum">
              <a:rPr lang="zh-CN" altLang="en-US"/>
              <a:pPr/>
              <a:t>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146" name="TextBox 12"/>
          <p:cNvSpPr>
            <a:spLocks noChangeArrowheads="1"/>
          </p:cNvSpPr>
          <p:nvPr/>
        </p:nvSpPr>
        <p:spPr bwMode="auto">
          <a:xfrm>
            <a:off x="261938" y="346075"/>
            <a:ext cx="11292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EE0F6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医院管理研究基金管理平台</a:t>
            </a:r>
            <a:endParaRPr lang="zh-CN" altLang="en-US" sz="3600" b="1" dirty="0">
              <a:solidFill>
                <a:srgbClr val="EE0F68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5510892" y="5389111"/>
            <a:ext cx="6207125" cy="492125"/>
            <a:chOff x="0" y="0"/>
            <a:chExt cx="6705601" cy="531495"/>
          </a:xfrm>
        </p:grpSpPr>
        <p:sp>
          <p:nvSpPr>
            <p:cNvPr id="6174" name="Rounded Rectangle 33"/>
            <p:cNvSpPr>
              <a:spLocks noChangeArrowheads="1"/>
            </p:cNvSpPr>
            <p:nvPr/>
          </p:nvSpPr>
          <p:spPr bwMode="auto"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999">
                  <a:srgbClr val="FFFFFF"/>
                </a:gs>
                <a:gs pos="100000">
                  <a:srgbClr val="7F7F7F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6175" name="Isosceles Triangle 12"/>
            <p:cNvSpPr>
              <a:spLocks noChangeArrowheads="1"/>
            </p:cNvSpPr>
            <p:nvPr/>
          </p:nvSpPr>
          <p:spPr bwMode="auto">
            <a:xfrm rot="16200000">
              <a:off x="128132" y="92181"/>
              <a:ext cx="81170" cy="337433"/>
            </a:xfrm>
            <a:custGeom>
              <a:avLst/>
              <a:gdLst>
                <a:gd name="T0" fmla="*/ 0 w 64009"/>
                <a:gd name="T1" fmla="*/ 0 h 266094"/>
                <a:gd name="T2" fmla="*/ 64009 w 64009"/>
                <a:gd name="T3" fmla="*/ 266094 h 266094"/>
              </a:gdLst>
              <a:ahLst/>
              <a:cxnLst/>
              <a:rect l="T0" t="T1" r="T2" b="T3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close/>
                </a:path>
              </a:pathLst>
            </a:custGeom>
            <a:gradFill rotWithShape="1">
              <a:gsLst>
                <a:gs pos="0">
                  <a:srgbClr val="262626"/>
                </a:gs>
                <a:gs pos="35999">
                  <a:srgbClr val="7F7F7F"/>
                </a:gs>
                <a:gs pos="64999">
                  <a:srgbClr val="FFFFFF"/>
                </a:gs>
                <a:gs pos="79999">
                  <a:srgbClr val="FFFFFF"/>
                </a:gs>
                <a:gs pos="100000">
                  <a:srgbClr val="262626"/>
                </a:gs>
              </a:gsLst>
              <a:lin ang="0" scaled="1"/>
            </a:gradFill>
            <a:ln w="9525" cap="flat" cmpd="sng">
              <a:solidFill>
                <a:srgbClr val="7F7F7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6176" name="Rounded Rectangle 35"/>
            <p:cNvSpPr>
              <a:spLocks noChangeArrowheads="1"/>
            </p:cNvSpPr>
            <p:nvPr/>
          </p:nvSpPr>
          <p:spPr bwMode="auto"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gradFill rotWithShape="1">
              <a:gsLst>
                <a:gs pos="0">
                  <a:srgbClr val="3F3F3F"/>
                </a:gs>
                <a:gs pos="50999">
                  <a:srgbClr val="7F7F7F"/>
                </a:gs>
                <a:gs pos="100000">
                  <a:srgbClr val="3F3F3F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6177" name="Isosceles Triangle 24"/>
            <p:cNvSpPr>
              <a:spLocks noChangeArrowheads="1"/>
            </p:cNvSpPr>
            <p:nvPr/>
          </p:nvSpPr>
          <p:spPr bwMode="auto">
            <a:xfrm rot="16200000">
              <a:off x="259015" y="-79428"/>
              <a:ext cx="463820" cy="680652"/>
            </a:xfrm>
            <a:custGeom>
              <a:avLst/>
              <a:gdLst>
                <a:gd name="T0" fmla="*/ 0 w 365760"/>
                <a:gd name="T1" fmla="*/ 0 h 536750"/>
                <a:gd name="T2" fmla="*/ 365760 w 365760"/>
                <a:gd name="T3" fmla="*/ 536750 h 536750"/>
              </a:gdLst>
              <a:ahLst/>
              <a:cxnLst/>
              <a:rect l="T0" t="T1" r="T2" b="T3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close/>
                </a:path>
              </a:pathLst>
            </a:custGeom>
            <a:gradFill rotWithShape="1">
              <a:gsLst>
                <a:gs pos="0">
                  <a:srgbClr val="7F7F7F"/>
                </a:gs>
                <a:gs pos="50000">
                  <a:srgbClr val="D8D8D8"/>
                </a:gs>
                <a:gs pos="100000">
                  <a:srgbClr val="7F7F7F"/>
                </a:gs>
              </a:gsLst>
              <a:lin ang="10800000" scaled="1"/>
            </a:gradFill>
            <a:ln w="3175" cap="flat" cmpd="sng">
              <a:solidFill>
                <a:srgbClr val="7F7F7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6178" name="Freeform 37"/>
            <p:cNvSpPr>
              <a:spLocks noChangeAspect="1" noChangeArrowheads="1"/>
            </p:cNvSpPr>
            <p:nvPr/>
          </p:nvSpPr>
          <p:spPr bwMode="auto">
            <a:xfrm>
              <a:off x="3165774" y="0"/>
              <a:ext cx="3363053" cy="521797"/>
            </a:xfrm>
            <a:custGeom>
              <a:avLst/>
              <a:gdLst>
                <a:gd name="T0" fmla="*/ 3065 w 3084"/>
                <a:gd name="T1" fmla="*/ 68 h 476"/>
                <a:gd name="T2" fmla="*/ 3064 w 3084"/>
                <a:gd name="T3" fmla="*/ 414 h 476"/>
                <a:gd name="T4" fmla="*/ 2791 w 3084"/>
                <a:gd name="T5" fmla="*/ 458 h 476"/>
                <a:gd name="T6" fmla="*/ 208 w 3084"/>
                <a:gd name="T7" fmla="*/ 456 h 476"/>
                <a:gd name="T8" fmla="*/ 0 w 3084"/>
                <a:gd name="T9" fmla="*/ 476 h 476"/>
                <a:gd name="T10" fmla="*/ 0 w 3084"/>
                <a:gd name="T11" fmla="*/ 0 h 476"/>
                <a:gd name="T12" fmla="*/ 219 w 3084"/>
                <a:gd name="T13" fmla="*/ 28 h 476"/>
                <a:gd name="T14" fmla="*/ 2786 w 3084"/>
                <a:gd name="T15" fmla="*/ 43 h 476"/>
                <a:gd name="T16" fmla="*/ 3065 w 3084"/>
                <a:gd name="T17" fmla="*/ 68 h 4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84"/>
                <a:gd name="T28" fmla="*/ 0 h 476"/>
                <a:gd name="T29" fmla="*/ 3084 w 3084"/>
                <a:gd name="T30" fmla="*/ 476 h 4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gradFill rotWithShape="1">
              <a:gsLst>
                <a:gs pos="0">
                  <a:srgbClr val="EE0F68"/>
                </a:gs>
                <a:gs pos="50000">
                  <a:srgbClr val="EE0F68"/>
                </a:gs>
                <a:gs pos="100000">
                  <a:srgbClr val="EE0F68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6179" name="Rectangle 38"/>
            <p:cNvSpPr>
              <a:spLocks noChangeArrowheads="1"/>
            </p:cNvSpPr>
            <p:nvPr/>
          </p:nvSpPr>
          <p:spPr bwMode="auto"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6180" name="Rounded Rectangle 39"/>
            <p:cNvSpPr>
              <a:spLocks noChangeArrowheads="1"/>
            </p:cNvSpPr>
            <p:nvPr/>
          </p:nvSpPr>
          <p:spPr bwMode="auto"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6181" name="Rounded Rectangle 40"/>
            <p:cNvSpPr>
              <a:spLocks noChangeArrowheads="1"/>
            </p:cNvSpPr>
            <p:nvPr/>
          </p:nvSpPr>
          <p:spPr bwMode="auto"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6182" name="Rounded Rectangle 41"/>
            <p:cNvSpPr>
              <a:spLocks noChangeArrowheads="1"/>
            </p:cNvSpPr>
            <p:nvPr/>
          </p:nvSpPr>
          <p:spPr bwMode="auto"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4767243" y="256179"/>
              <a:ext cx="1511430" cy="55158"/>
              <a:chOff x="0" y="0"/>
              <a:chExt cx="1706048" cy="55158"/>
            </a:xfrm>
          </p:grpSpPr>
          <p:sp>
            <p:nvSpPr>
              <p:cNvPr id="6184" name="Straight Connector 43"/>
              <p:cNvSpPr>
                <a:spLocks noChangeShapeType="1"/>
              </p:cNvSpPr>
              <p:nvPr/>
            </p:nvSpPr>
            <p:spPr bwMode="auto">
              <a:xfrm>
                <a:off x="0" y="55158"/>
                <a:ext cx="1706048" cy="1"/>
              </a:xfrm>
              <a:prstGeom prst="line">
                <a:avLst/>
              </a:prstGeom>
              <a:noFill/>
              <a:ln w="19050" cap="rnd" cmpd="sng">
                <a:solidFill>
                  <a:srgbClr val="7F7F7F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5" name="Straight Connector 44"/>
              <p:cNvSpPr>
                <a:spLocks noChangeShapeType="1"/>
              </p:cNvSpPr>
              <p:nvPr/>
            </p:nvSpPr>
            <p:spPr bwMode="auto">
              <a:xfrm>
                <a:off x="0" y="0"/>
                <a:ext cx="1706048" cy="1"/>
              </a:xfrm>
              <a:prstGeom prst="line">
                <a:avLst/>
              </a:prstGeom>
              <a:noFill/>
              <a:ln w="19050" cap="rnd" cmpd="sng">
                <a:solidFill>
                  <a:srgbClr val="7F7F7F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6189" name="矩形 1"/>
          <p:cNvSpPr>
            <a:spLocks noChangeArrowheads="1"/>
          </p:cNvSpPr>
          <p:nvPr/>
        </p:nvSpPr>
        <p:spPr bwMode="auto">
          <a:xfrm>
            <a:off x="0" y="6305550"/>
            <a:ext cx="12192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90" name="Rectangle 47"/>
          <p:cNvSpPr>
            <a:spLocks noChangeArrowheads="1"/>
          </p:cNvSpPr>
          <p:nvPr/>
        </p:nvSpPr>
        <p:spPr bwMode="auto">
          <a:xfrm>
            <a:off x="1132114" y="1857603"/>
            <a:ext cx="8621485" cy="189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tIns="0" bIns="0"/>
          <a:lstStyle/>
          <a:p>
            <a:r>
              <a:rPr lang="zh-CN" altLang="en-US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消息通知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协会发布的相关消息列表</a:t>
            </a:r>
          </a:p>
          <a:p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我的项目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用户自己申报的项目列表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项目申报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用户填写课题申报信息，并以附件形式上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传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申报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书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Rectangle 47"/>
          <p:cNvSpPr>
            <a:spLocks noChangeArrowheads="1"/>
          </p:cNvSpPr>
          <p:nvPr/>
        </p:nvSpPr>
        <p:spPr bwMode="auto">
          <a:xfrm>
            <a:off x="1132113" y="1085704"/>
            <a:ext cx="8621485" cy="52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tIns="0" bIns="0"/>
          <a:lstStyle/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69557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C0E0-DA34-45CA-A21F-F81B8D43E0C9}" type="slidenum">
              <a:rPr lang="zh-CN" altLang="en-US"/>
              <a:pPr/>
              <a:t>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146" name="TextBox 12"/>
          <p:cNvSpPr>
            <a:spLocks noChangeArrowheads="1"/>
          </p:cNvSpPr>
          <p:nvPr/>
        </p:nvSpPr>
        <p:spPr bwMode="auto">
          <a:xfrm>
            <a:off x="261938" y="346075"/>
            <a:ext cx="11292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EE0F6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医院管理研究基金管理平台</a:t>
            </a:r>
            <a:r>
              <a:rPr lang="en-US" altLang="zh-CN" sz="3600" b="1" dirty="0" smtClean="0">
                <a:solidFill>
                  <a:srgbClr val="EE0F6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——</a:t>
            </a:r>
            <a:r>
              <a:rPr lang="zh-CN" altLang="en-US" sz="3600" b="1" dirty="0" smtClean="0">
                <a:solidFill>
                  <a:srgbClr val="EE0F6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项目申报</a:t>
            </a:r>
            <a:endParaRPr lang="zh-CN" altLang="en-US" sz="3600" b="1" dirty="0">
              <a:solidFill>
                <a:srgbClr val="EE0F68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189" name="矩形 1"/>
          <p:cNvSpPr>
            <a:spLocks noChangeArrowheads="1"/>
          </p:cNvSpPr>
          <p:nvPr/>
        </p:nvSpPr>
        <p:spPr bwMode="auto">
          <a:xfrm>
            <a:off x="0" y="6305550"/>
            <a:ext cx="12192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9" name="Rectangle 47"/>
          <p:cNvSpPr>
            <a:spLocks noChangeArrowheads="1"/>
          </p:cNvSpPr>
          <p:nvPr/>
        </p:nvSpPr>
        <p:spPr bwMode="auto">
          <a:xfrm>
            <a:off x="1132113" y="1085704"/>
            <a:ext cx="8621485" cy="52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tIns="0" bIns="0"/>
          <a:lstStyle/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0556" y="973535"/>
            <a:ext cx="8331190" cy="533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822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方正兰亭粗黑_GBK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Pages>0</Pages>
  <Words>228</Words>
  <Characters>0</Characters>
  <Application>Microsoft Office PowerPoint</Application>
  <DocSecurity>0</DocSecurity>
  <PresentationFormat>自定义</PresentationFormat>
  <Lines>0</Lines>
  <Paragraphs>44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扁平纯静态粉蓝简洁清爽PPT模板</dc:title>
  <dc:creator>ppt</dc:creator>
  <cp:lastModifiedBy>User</cp:lastModifiedBy>
  <cp:revision>101</cp:revision>
  <dcterms:created xsi:type="dcterms:W3CDTF">2014-02-27T14:33:00Z</dcterms:created>
  <dcterms:modified xsi:type="dcterms:W3CDTF">2017-01-09T01:09:38Z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2052-9.1.0.4885</vt:lpwstr>
  </property>
</Properties>
</file>